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Lst>
  <p:notesMasterIdLst>
    <p:notesMasterId r:id="rId64"/>
  </p:notesMasterIdLst>
  <p:sldIdLst>
    <p:sldId id="256" r:id="rId4"/>
    <p:sldId id="257" r:id="rId5"/>
    <p:sldId id="258" r:id="rId6"/>
    <p:sldId id="266" r:id="rId7"/>
    <p:sldId id="267" r:id="rId8"/>
    <p:sldId id="268" r:id="rId9"/>
    <p:sldId id="271" r:id="rId10"/>
    <p:sldId id="272" r:id="rId11"/>
    <p:sldId id="274" r:id="rId12"/>
    <p:sldId id="275" r:id="rId13"/>
    <p:sldId id="276" r:id="rId14"/>
    <p:sldId id="277" r:id="rId15"/>
    <p:sldId id="281" r:id="rId16"/>
    <p:sldId id="279" r:id="rId17"/>
    <p:sldId id="280" r:id="rId18"/>
    <p:sldId id="290" r:id="rId19"/>
    <p:sldId id="282" r:id="rId20"/>
    <p:sldId id="283" r:id="rId21"/>
    <p:sldId id="285" r:id="rId22"/>
    <p:sldId id="284" r:id="rId23"/>
    <p:sldId id="286" r:id="rId24"/>
    <p:sldId id="287" r:id="rId25"/>
    <p:sldId id="288" r:id="rId26"/>
    <p:sldId id="289" r:id="rId27"/>
    <p:sldId id="273" r:id="rId28"/>
    <p:sldId id="292" r:id="rId29"/>
    <p:sldId id="293" r:id="rId30"/>
    <p:sldId id="294" r:id="rId31"/>
    <p:sldId id="295" r:id="rId32"/>
    <p:sldId id="296" r:id="rId33"/>
    <p:sldId id="297" r:id="rId34"/>
    <p:sldId id="298" r:id="rId35"/>
    <p:sldId id="299" r:id="rId36"/>
    <p:sldId id="300" r:id="rId37"/>
    <p:sldId id="301" r:id="rId38"/>
    <p:sldId id="264" r:id="rId39"/>
    <p:sldId id="260" r:id="rId40"/>
    <p:sldId id="263" r:id="rId41"/>
    <p:sldId id="262" r:id="rId42"/>
    <p:sldId id="307" r:id="rId43"/>
    <p:sldId id="302" r:id="rId44"/>
    <p:sldId id="304" r:id="rId45"/>
    <p:sldId id="306" r:id="rId46"/>
    <p:sldId id="308" r:id="rId47"/>
    <p:sldId id="309" r:id="rId48"/>
    <p:sldId id="310" r:id="rId49"/>
    <p:sldId id="311" r:id="rId50"/>
    <p:sldId id="312" r:id="rId51"/>
    <p:sldId id="314" r:id="rId52"/>
    <p:sldId id="315" r:id="rId53"/>
    <p:sldId id="316" r:id="rId54"/>
    <p:sldId id="317" r:id="rId55"/>
    <p:sldId id="319" r:id="rId56"/>
    <p:sldId id="318" r:id="rId57"/>
    <p:sldId id="320" r:id="rId58"/>
    <p:sldId id="321" r:id="rId59"/>
    <p:sldId id="322" r:id="rId60"/>
    <p:sldId id="323" r:id="rId61"/>
    <p:sldId id="324" r:id="rId62"/>
    <p:sldId id="325" r:id="rId63"/>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Default Section"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0"/>
            <p14:sldId id="321"/>
            <p14:sldId id="322"/>
            <p14:sldId id="323"/>
            <p14:sldId id="324"/>
            <p14:sldId id="32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675" autoAdjust="0"/>
  </p:normalViewPr>
  <p:slideViewPr>
    <p:cSldViewPr snapToGrid="0">
      <p:cViewPr varScale="1">
        <p:scale>
          <a:sx n="46" d="100"/>
          <a:sy n="46" d="100"/>
        </p:scale>
        <p:origin x="1254"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smtClean="0">
              <a:latin typeface="Amatic SC"/>
              <a:cs typeface="Amatic SC Regular"/>
            </a:rPr>
            <a:t>Top</a:t>
          </a:r>
          <a:endParaRPr lang="en-US" dirty="0">
            <a:latin typeface="Amatic SC"/>
            <a:cs typeface="Amatic SC Regular"/>
          </a:endParaRP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smtClean="0">
              <a:latin typeface="Amatic SC"/>
              <a:cs typeface="Amatic SC Regular"/>
            </a:rPr>
            <a:t>Middle</a:t>
          </a:r>
          <a:endParaRPr lang="en-US" dirty="0">
            <a:latin typeface="Amatic SC"/>
            <a:cs typeface="Amatic SC Regular"/>
          </a:endParaRP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smtClean="0">
              <a:solidFill>
                <a:srgbClr val="FFFFFF"/>
              </a:solidFill>
              <a:latin typeface="Amatic SC"/>
              <a:cs typeface="Amatic SC Regular"/>
            </a:rPr>
            <a:t>Base</a:t>
          </a:r>
          <a:endParaRPr lang="en-US" dirty="0">
            <a:solidFill>
              <a:srgbClr val="FFFFFF"/>
            </a:solidFill>
            <a:latin typeface="Amatic SC"/>
            <a:cs typeface="Amatic SC Regular"/>
          </a:endParaRP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en-US"/>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en-US"/>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en-US"/>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E7C84C86-6057-294E-A0BC-98B17418DAC6}" type="presOf" srcId="{DDC8EED2-226A-3640-A531-0987EEF4F7BC}" destId="{A83A698F-A4DB-2C42-B1CD-86D290496EE2}" srcOrd="1" destOrd="0" presId="urn:microsoft.com/office/officeart/2005/8/layout/pyramid1"/>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117AEC63-C30D-4843-96B7-321CAC125286}" srcId="{7B3B93E7-8C7B-0541-A8FF-DDEDB568B535}" destId="{B363E54C-FEEB-364C-B088-5E2C4BC8AF2D}" srcOrd="2" destOrd="0" parTransId="{96FD63FF-694C-CC4B-86EE-76B9E5874B10}" sibTransId="{5335FF3B-1602-834A-B475-89674C983CE8}"/>
    <dgm:cxn modelId="{F142A8AF-D0E8-E845-AFC7-8AF5E7F74222}" type="presOf" srcId="{DDC8EED2-226A-3640-A531-0987EEF4F7BC}" destId="{2E23628B-8FFB-F740-A0B1-CBF472BA6FE5}"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04160C2E-B467-B348-AE71-715FA9F49D25}" type="presOf" srcId="{B363E54C-FEEB-364C-B088-5E2C4BC8AF2D}" destId="{3C544410-0868-8442-8659-77115A0D24C0}" srcOrd="0" destOrd="0" presId="urn:microsoft.com/office/officeart/2005/8/layout/pyramid1"/>
    <dgm:cxn modelId="{3214624E-DACC-F449-B061-EB2FF1B0CCA0}" type="presOf" srcId="{7B3B93E7-8C7B-0541-A8FF-DDEDB568B535}" destId="{B7D55DFC-77C2-7F4C-9B0D-B325A4A3007A}" srcOrd="0"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3777C-203F-4A3D-AEC1-F88161514E0F}" type="datetimeFigureOut">
              <a:rPr lang="pl-PL" smtClean="0"/>
              <a:t>2018-01-12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Wypadałoby wspomnieć o V8 – zarówno</a:t>
            </a:r>
            <a:r>
              <a:rPr lang="pl-PL" baseline="0" dirty="0" smtClean="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their most basic, promises are a bit like event listeners except:</a:t>
            </a:r>
          </a:p>
          <a:p>
            <a:r>
              <a:rPr lang="en-US" sz="1200" b="0" i="0" kern="1200" dirty="0" smtClean="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smtClean="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smtClean="0"/>
          </a:p>
          <a:p>
            <a:r>
              <a:rPr lang="pl-PL" dirty="0" smtClean="0"/>
              <a:t>Promise</a:t>
            </a:r>
            <a:r>
              <a:rPr lang="pl-PL" baseline="0" dirty="0" smtClean="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“The problem with object-oriented languages is they’ve got all this implicit environment that they carry around with them. You wanted a banana but what you got was a gorilla holding the banana and the entire jungle.” </a:t>
            </a:r>
            <a:endParaRPr lang="pl-PL" sz="1200" i="1" dirty="0" smtClean="0"/>
          </a:p>
          <a:p>
            <a:r>
              <a:rPr lang="en-US" sz="1200" dirty="0" smtClean="0"/>
              <a:t>~Joe Armstrong</a:t>
            </a:r>
            <a:endParaRPr lang="pl-PL" sz="1200" b="1"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a:t>
            </a:r>
            <a:r>
              <a:rPr lang="pl-PL" baseline="0" dirty="0" smtClean="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41</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42</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Stan komponentu</a:t>
            </a:r>
            <a:r>
              <a:rPr lang="pl-PL" baseline="0" dirty="0" smtClean="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43</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45</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46</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47</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48</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49</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smtClean="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50</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51</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60</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JS Runtime jest jedno-threadowy, ale</a:t>
            </a:r>
            <a:r>
              <a:rPr lang="pl-PL" baseline="0" dirty="0" smtClean="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smtClean="0"/>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smtClean="0"/>
              <a:t>CLICK TO EDIT MASTER TITLE STYLE</a:t>
            </a:r>
            <a:endParaRPr lang="en-US" dirty="0"/>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smtClean="0">
                <a:sym typeface="Amatic SC Bold" charset="0"/>
              </a:rPr>
              <a:t>CLICK TO EDIT MASTER TITLE STYLE</a:t>
            </a:r>
            <a:endParaRPr lang="en-US" dirty="0">
              <a:sym typeface="Amatic SC Bold" charset="0"/>
            </a:endParaRP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Tree>
    <p:extLst>
      <p:ext uri="{BB962C8B-B14F-4D97-AF65-F5344CB8AC3E}">
        <p14:creationId xmlns:p14="http://schemas.microsoft.com/office/powerpoint/2010/main" val="2701235411"/>
      </p:ext>
    </p:extLst>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Date Placeholder 3"/>
          <p:cNvSpPr>
            <a:spLocks noGrp="1"/>
          </p:cNvSpPr>
          <p:nvPr>
            <p:ph type="dt" sz="half" idx="11"/>
          </p:nvPr>
        </p:nvSpPr>
        <p:spPr>
          <a:xfrm>
            <a:off x="-8834336" y="10386392"/>
            <a:ext cx="5689600" cy="730250"/>
          </a:xfrm>
        </p:spPr>
        <p:txBody>
          <a:bodyPr/>
          <a:lstStyle/>
          <a:p>
            <a:r>
              <a:rPr lang="pl-PL" smtClean="0"/>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1/12/2018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1.</a:t>
            </a:r>
            <a:endParaRPr lang="en-US" sz="4400" dirty="0">
              <a:solidFill>
                <a:srgbClr val="FFFFFF"/>
              </a:solidFill>
              <a:latin typeface="Amatic SC Regular"/>
              <a:cs typeface="Amatic SC Regular"/>
            </a:endParaRP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2.</a:t>
            </a:r>
            <a:endParaRPr lang="en-US" sz="4400" dirty="0">
              <a:solidFill>
                <a:srgbClr val="FFFFFF"/>
              </a:solidFill>
              <a:latin typeface="Amatic SC Regular"/>
              <a:cs typeface="Amatic SC Regular"/>
            </a:endParaRP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3.</a:t>
            </a:r>
            <a:endParaRPr lang="en-US" sz="4400" dirty="0">
              <a:solidFill>
                <a:srgbClr val="FFFFFF"/>
              </a:solidFill>
              <a:latin typeface="Amatic SC Regular"/>
              <a:cs typeface="Amatic SC Regular"/>
            </a:endParaRP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jp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3.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36" r:id="rId4"/>
    <p:sldLayoutId id="2147484063" r:id="rId5"/>
    <p:sldLayoutId id="2147484062" r:id="rId6"/>
    <p:sldLayoutId id="2147484037" r:id="rId7"/>
    <p:sldLayoutId id="2147484038" r:id="rId8"/>
    <p:sldLayoutId id="2147483823" r:id="rId9"/>
    <p:sldLayoutId id="2147484039" r:id="rId10"/>
    <p:sldLayoutId id="2147484040" r:id="rId11"/>
    <p:sldLayoutId id="2147484041" r:id="rId12"/>
    <p:sldLayoutId id="2147484042" r:id="rId13"/>
    <p:sldLayoutId id="2147484044" r:id="rId14"/>
    <p:sldLayoutId id="2147484045" r:id="rId15"/>
    <p:sldLayoutId id="2147484064" r:id="rId16"/>
    <p:sldLayoutId id="2147484048" r:id="rId17"/>
    <p:sldLayoutId id="2147484050" r:id="rId18"/>
    <p:sldLayoutId id="2147484047" r:id="rId19"/>
    <p:sldLayoutId id="2147484049" r:id="rId20"/>
    <p:sldLayoutId id="2147484051" r:id="rId21"/>
    <p:sldLayoutId id="2147484052" r:id="rId22"/>
    <p:sldLayoutId id="2147484053" r:id="rId23"/>
    <p:sldLayoutId id="2147484054" r:id="rId24"/>
    <p:sldLayoutId id="2147484056" r:id="rId25"/>
    <p:sldLayoutId id="2147484055" r:id="rId26"/>
    <p:sldLayoutId id="2147484057" r:id="rId27"/>
    <p:sldLayoutId id="2147484058" r:id="rId28"/>
    <p:sldLayoutId id="2147484059" r:id="rId29"/>
    <p:sldLayoutId id="2147484060" r:id="rId30"/>
    <p:sldLayoutId id="2147484061" r:id="rId31"/>
  </p:sldLayoutIdLst>
  <p:transition spd="med">
    <p:fade thruBlk="1"/>
  </p:transition>
  <p:timing>
    <p:tnLst>
      <p:par>
        <p:cTn id="1" dur="indefinite" restart="never" nodeType="tmRoot"/>
      </p:par>
    </p:tnLst>
  </p:timing>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smtClean="0">
                <a:latin typeface="Sketch Gothic" panose="02000506040000020004" pitchFamily="50" charset="0"/>
              </a:rPr>
              <a:t>JIT Frontend Bootcamp</a:t>
            </a:r>
            <a:endParaRPr lang="pl-PL" sz="16000" dirty="0">
              <a:latin typeface="Sketch Gothic" panose="02000506040000020004" pitchFamily="50" charset="0"/>
            </a:endParaRPr>
          </a:p>
        </p:txBody>
      </p:sp>
      <p:sp>
        <p:nvSpPr>
          <p:cNvPr id="3" name="Content Placeholder 2"/>
          <p:cNvSpPr>
            <a:spLocks noGrp="1"/>
          </p:cNvSpPr>
          <p:nvPr>
            <p:ph idx="1"/>
          </p:nvPr>
        </p:nvSpPr>
        <p:spPr/>
        <p:txBody>
          <a:bodyPr/>
          <a:lstStyle/>
          <a:p>
            <a:r>
              <a:rPr lang="pl-PL" dirty="0" smtClean="0"/>
              <a:t>Karol Kowalczuk, Łukasz Wiśniewski</a:t>
            </a:r>
          </a:p>
          <a:p>
            <a:r>
              <a:rPr lang="pl-PL" sz="5400" dirty="0" smtClean="0"/>
              <a:t>January 2018</a:t>
            </a:r>
            <a:endParaRPr lang="pl-PL" sz="5400" dirty="0"/>
          </a:p>
        </p:txBody>
      </p:sp>
    </p:spTree>
    <p:extLst>
      <p:ext uri="{BB962C8B-B14F-4D97-AF65-F5344CB8AC3E}">
        <p14:creationId xmlns:p14="http://schemas.microsoft.com/office/powerpoint/2010/main" val="311157130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“Hello”</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latin typeface="Sketch Gothic" panose="02000506040000020004" pitchFamily="50" charset="0"/>
              </a:rPr>
              <a:t>Agenda</a:t>
            </a:r>
            <a:endParaRPr lang="pl-PL" dirty="0">
              <a:latin typeface="Sketch Gothic" panose="02000506040000020004" pitchFamily="50" charset="0"/>
            </a:endParaRP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smtClean="0"/>
              <a:t>Javascript basics</a:t>
            </a:r>
          </a:p>
          <a:p>
            <a:pPr>
              <a:spcBef>
                <a:spcPts val="1200"/>
              </a:spcBef>
            </a:pPr>
            <a:r>
              <a:rPr lang="pl-PL" dirty="0" smtClean="0"/>
              <a:t>Development tools</a:t>
            </a:r>
          </a:p>
          <a:p>
            <a:pPr>
              <a:spcBef>
                <a:spcPts val="1200"/>
              </a:spcBef>
            </a:pPr>
            <a:r>
              <a:rPr lang="pl-PL" dirty="0" smtClean="0"/>
              <a:t>Introduction to react.js</a:t>
            </a:r>
          </a:p>
          <a:p>
            <a:pPr>
              <a:spcBef>
                <a:spcPts val="1200"/>
              </a:spcBef>
            </a:pPr>
            <a:r>
              <a:rPr lang="pl-PL" dirty="0" smtClean="0"/>
              <a:t>React.js – (more) advanced concepts</a:t>
            </a:r>
          </a:p>
          <a:p>
            <a:pPr>
              <a:spcBef>
                <a:spcPts val="1200"/>
              </a:spcBef>
            </a:pPr>
            <a:r>
              <a:rPr lang="pl-PL" dirty="0" smtClean="0"/>
              <a:t>App state management with redux</a:t>
            </a:r>
          </a:p>
          <a:p>
            <a:pPr>
              <a:spcBef>
                <a:spcPts val="1200"/>
              </a:spcBef>
            </a:pPr>
            <a:r>
              <a:rPr lang="pl-PL" dirty="0" smtClean="0"/>
              <a:t>Advanced debugging techniques and testing</a:t>
            </a:r>
            <a:r>
              <a:rPr lang="pl-PL" baseline="30000" dirty="0" smtClean="0">
                <a:solidFill>
                  <a:schemeClr val="accent5"/>
                </a:solidFill>
              </a:rPr>
              <a:t>*</a:t>
            </a: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smtClean="0"/>
              <a:t>Since 1999</a:t>
            </a:r>
            <a:endParaRPr lang="pl-PL" b="1" dirty="0"/>
          </a:p>
        </p:txBody>
      </p:sp>
      <p:sp>
        <p:nvSpPr>
          <p:cNvPr id="8" name="Text Placeholder 7"/>
          <p:cNvSpPr>
            <a:spLocks noGrp="1"/>
          </p:cNvSpPr>
          <p:nvPr>
            <p:ph type="body" sz="quarter" idx="14"/>
          </p:nvPr>
        </p:nvSpPr>
        <p:spPr/>
        <p:txBody>
          <a:bodyPr/>
          <a:lstStyle/>
          <a:p>
            <a:r>
              <a:rPr lang="pl-PL" dirty="0" smtClean="0"/>
              <a:t>Registering callbacks for particular events (onload, onerror)</a:t>
            </a:r>
            <a:endParaRPr lang="pl-PL" dirty="0"/>
          </a:p>
        </p:txBody>
      </p:sp>
      <p:sp>
        <p:nvSpPr>
          <p:cNvPr id="9" name="Text Placeholder 8"/>
          <p:cNvSpPr>
            <a:spLocks noGrp="1"/>
          </p:cNvSpPr>
          <p:nvPr>
            <p:ph type="body" sz="quarter" idx="15"/>
          </p:nvPr>
        </p:nvSpPr>
        <p:spPr/>
        <p:txBody>
          <a:bodyPr/>
          <a:lstStyle/>
          <a:p>
            <a:r>
              <a:rPr lang="pl-PL" b="1" dirty="0" smtClean="0"/>
              <a:t>since 2012</a:t>
            </a:r>
            <a:endParaRPr lang="pl-PL" b="1" dirty="0"/>
          </a:p>
        </p:txBody>
      </p:sp>
      <p:sp>
        <p:nvSpPr>
          <p:cNvPr id="10" name="Text Placeholder 9"/>
          <p:cNvSpPr>
            <a:spLocks noGrp="1"/>
          </p:cNvSpPr>
          <p:nvPr>
            <p:ph type="body" sz="quarter" idx="16"/>
          </p:nvPr>
        </p:nvSpPr>
        <p:spPr/>
        <p:txBody>
          <a:bodyPr/>
          <a:lstStyle/>
          <a:p>
            <a:r>
              <a:rPr lang="pl-PL" dirty="0" smtClean="0"/>
              <a:t>Objects representing async actions result; there are three different states of Promises: fulfilled, rejected, pending </a:t>
            </a:r>
            <a:endParaRPr lang="pl-PL" dirty="0"/>
          </a:p>
        </p:txBody>
      </p:sp>
      <p:sp>
        <p:nvSpPr>
          <p:cNvPr id="11" name="Text Placeholder 10"/>
          <p:cNvSpPr>
            <a:spLocks noGrp="1"/>
          </p:cNvSpPr>
          <p:nvPr>
            <p:ph type="body" sz="quarter" idx="17"/>
          </p:nvPr>
        </p:nvSpPr>
        <p:spPr/>
        <p:txBody>
          <a:bodyPr/>
          <a:lstStyle/>
          <a:p>
            <a:r>
              <a:rPr lang="pl-PL" b="1" dirty="0" smtClean="0"/>
              <a:t>Since 2015 (Chrome v40+)</a:t>
            </a:r>
            <a:endParaRPr lang="pl-PL" b="1" dirty="0"/>
          </a:p>
        </p:txBody>
      </p:sp>
      <p:sp>
        <p:nvSpPr>
          <p:cNvPr id="12" name="Text Placeholder 11"/>
          <p:cNvSpPr>
            <a:spLocks noGrp="1"/>
          </p:cNvSpPr>
          <p:nvPr>
            <p:ph type="body" sz="quarter" idx="18"/>
          </p:nvPr>
        </p:nvSpPr>
        <p:spPr/>
        <p:txBody>
          <a:bodyPr/>
          <a:lstStyle/>
          <a:p>
            <a:r>
              <a:rPr lang="pl-PL" dirty="0" smtClean="0"/>
              <a:t>Wraps HTTP requests with a Promise; still not widely supported by browsers</a:t>
            </a:r>
            <a:endParaRPr lang="pl-PL" dirty="0"/>
          </a:p>
        </p:txBody>
      </p:sp>
      <p:sp>
        <p:nvSpPr>
          <p:cNvPr id="13" name="Text Placeholder 12"/>
          <p:cNvSpPr>
            <a:spLocks noGrp="1"/>
          </p:cNvSpPr>
          <p:nvPr>
            <p:ph type="body" sz="quarter" idx="19"/>
          </p:nvPr>
        </p:nvSpPr>
        <p:spPr/>
        <p:txBody>
          <a:bodyPr/>
          <a:lstStyle/>
          <a:p>
            <a:r>
              <a:rPr lang="pl-PL" sz="9200" b="1" dirty="0" smtClean="0">
                <a:latin typeface="Amatic SC Regular" pitchFamily="2" charset="0"/>
              </a:rPr>
              <a:t>XHR</a:t>
            </a:r>
            <a:r>
              <a:rPr lang="pl-PL" sz="9200" b="1" dirty="0" smtClean="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smtClean="0">
                <a:solidFill>
                  <a:srgbClr val="000000"/>
                </a:solidFill>
                <a:latin typeface="Amatic SC Regular" pitchFamily="2" charset="0"/>
              </a:rPr>
              <a:t>Promises</a:t>
            </a:r>
            <a:endParaRPr lang="pl-PL" sz="9200" b="1" dirty="0">
              <a:solidFill>
                <a:srgbClr val="000000"/>
              </a:solidFill>
              <a:latin typeface="Amatic SC Regular" pitchFamily="2" charset="0"/>
            </a:endParaRPr>
          </a:p>
        </p:txBody>
      </p:sp>
      <p:sp>
        <p:nvSpPr>
          <p:cNvPr id="15" name="Text Placeholder 14"/>
          <p:cNvSpPr>
            <a:spLocks noGrp="1"/>
          </p:cNvSpPr>
          <p:nvPr>
            <p:ph type="body" sz="quarter" idx="21"/>
          </p:nvPr>
        </p:nvSpPr>
        <p:spPr/>
        <p:txBody>
          <a:bodyPr/>
          <a:lstStyle/>
          <a:p>
            <a:pPr lvl="0"/>
            <a:r>
              <a:rPr lang="pl-PL" sz="9200" b="1" dirty="0" smtClean="0">
                <a:solidFill>
                  <a:schemeClr val="accent3"/>
                </a:solidFill>
                <a:latin typeface="Amatic SC Regular" pitchFamily="2" charset="0"/>
              </a:rPr>
              <a:t>Fetch API</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9</a:t>
            </a:r>
            <a:endParaRPr lang="pl-PL" kern="0" dirty="0">
              <a:latin typeface="Sketch Gothic" panose="02000506040000020004" pitchFamily="50" charset="0"/>
            </a:endParaRP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XMLHttpRequest</a:t>
            </a:r>
            <a:endParaRPr lang="pl-PL" sz="4000" b="1" kern="0" dirty="0" smtClean="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smtClean="0"/>
              <a:t>6th version of standardized scripting-language specification</a:t>
            </a:r>
            <a:endParaRPr lang="pl-PL" sz="4200" dirty="0" smtClean="0"/>
          </a:p>
          <a:p>
            <a:pPr marL="0" indent="0" algn="ctr">
              <a:buNone/>
            </a:pPr>
            <a:r>
              <a:rPr lang="pl-PL" sz="5600" dirty="0" smtClean="0"/>
              <a:t>Initially created to standardize </a:t>
            </a:r>
            <a:r>
              <a:rPr lang="pl-PL" sz="5600" dirty="0" smtClean="0">
                <a:solidFill>
                  <a:schemeClr val="accent4"/>
                </a:solidFill>
              </a:rPr>
              <a:t>JavaScript</a:t>
            </a:r>
            <a:r>
              <a:rPr lang="pl-PL" sz="5600" dirty="0" smtClean="0"/>
              <a:t>.</a:t>
            </a:r>
          </a:p>
        </p:txBody>
      </p:sp>
      <p:sp>
        <p:nvSpPr>
          <p:cNvPr id="12" name="Footer Placeholder 11"/>
          <p:cNvSpPr>
            <a:spLocks noGrp="1"/>
          </p:cNvSpPr>
          <p:nvPr>
            <p:ph type="ftr" sz="quarter" idx="3"/>
          </p:nvPr>
        </p:nvSpPr>
        <p:spPr/>
        <p:txBody>
          <a:bodyPr/>
          <a:lstStyle/>
          <a:p>
            <a:r>
              <a:rPr lang="en-US" smtClean="0"/>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smtClean="0"/>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Arrow functions</a:t>
            </a:r>
          </a:p>
          <a:p>
            <a:r>
              <a:rPr lang="pl-PL" sz="8000" dirty="0" smtClean="0"/>
              <a:t>No need to bind </a:t>
            </a:r>
            <a:r>
              <a:rPr lang="en-US" sz="8000" dirty="0" smtClean="0"/>
              <a:t>“this” </a:t>
            </a:r>
            <a:r>
              <a:rPr lang="pl-PL" sz="8000" dirty="0" smtClean="0"/>
              <a:t>anymore</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smtClean="0">
                <a:solidFill>
                  <a:schemeClr val="accent1"/>
                </a:solidFill>
              </a:rPr>
              <a:t>Default parameters</a:t>
            </a:r>
            <a:endParaRPr lang="pl-PL" sz="13000" b="1" dirty="0" smtClean="0">
              <a:solidFill>
                <a:schemeClr val="accent1"/>
              </a:solidFill>
            </a:endParaRPr>
          </a:p>
          <a:p>
            <a:r>
              <a:rPr lang="en-US" sz="8000" dirty="0" smtClean="0"/>
              <a:t>Get rid of “or” evaluations</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String literals</a:t>
            </a:r>
          </a:p>
          <a:p>
            <a:r>
              <a:rPr lang="pl-PL" sz="8000" dirty="0" smtClean="0"/>
              <a:t>Put variables in a string directly</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13</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JavaScript is a </a:t>
            </a:r>
            <a:r>
              <a:rPr lang="pl-PL" b="1" dirty="0" smtClean="0">
                <a:solidFill>
                  <a:schemeClr val="accent1"/>
                </a:solidFill>
              </a:rPr>
              <a:t>single-threaded scripting </a:t>
            </a:r>
            <a:r>
              <a:rPr lang="pl-PL" dirty="0" smtClean="0"/>
              <a:t>programming language.</a:t>
            </a:r>
            <a:endParaRPr lang="pl-PL" sz="6000" dirty="0" smtClean="0"/>
          </a:p>
          <a:p>
            <a:endParaRPr lang="pl-PL" sz="5000" dirty="0"/>
          </a:p>
          <a:p>
            <a:r>
              <a:rPr lang="pl-PL" sz="6500" dirty="0" smtClean="0">
                <a:solidFill>
                  <a:schemeClr val="accent1"/>
                </a:solidFill>
              </a:rPr>
              <a:t>OOP</a:t>
            </a:r>
            <a:r>
              <a:rPr lang="pl-PL" sz="6500" dirty="0" smtClean="0"/>
              <a:t>?</a:t>
            </a:r>
            <a:r>
              <a:rPr lang="pl-PL" sz="6500" b="1" dirty="0" smtClean="0"/>
              <a:t> </a:t>
            </a:r>
            <a:r>
              <a:rPr lang="pl-PL" sz="6500" dirty="0" smtClean="0">
                <a:solidFill>
                  <a:schemeClr val="accent1"/>
                </a:solidFill>
              </a:rPr>
              <a:t>Functional programming</a:t>
            </a:r>
            <a:r>
              <a:rPr lang="pl-PL" sz="6500" dirty="0" smtClean="0"/>
              <a:t>?</a:t>
            </a:r>
          </a:p>
          <a:p>
            <a:r>
              <a:rPr lang="pl-PL" sz="6500" dirty="0" smtClean="0"/>
              <a:t>Why not </a:t>
            </a:r>
            <a:r>
              <a:rPr lang="pl-PL" sz="6500" u="sng" dirty="0" smtClean="0"/>
              <a:t>both</a:t>
            </a:r>
            <a:r>
              <a:rPr lang="pl-PL" sz="6500" dirty="0" smtClean="0"/>
              <a:t>?!</a:t>
            </a:r>
            <a:endParaRPr lang="pl-PL" sz="65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smtClean="0">
                <a:solidFill>
                  <a:schemeClr val="accent1"/>
                </a:solidFill>
              </a:rPr>
              <a:t>De</a:t>
            </a:r>
            <a:r>
              <a:rPr lang="pl-PL" sz="13000" b="1" dirty="0" smtClean="0">
                <a:solidFill>
                  <a:schemeClr val="accent1"/>
                </a:solidFill>
              </a:rPr>
              <a:t>structuring assignment</a:t>
            </a:r>
          </a:p>
          <a:p>
            <a:r>
              <a:rPr lang="pl-PL" sz="8000" dirty="0" smtClean="0"/>
              <a:t>It’s a kind of magic</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Rest/Spread operator</a:t>
            </a:r>
          </a:p>
          <a:p>
            <a:r>
              <a:rPr lang="pl-PL" sz="8000" dirty="0" smtClean="0"/>
              <a:t>Destructuring made even simpler</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15</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smtClean="0">
                <a:solidFill>
                  <a:schemeClr val="accent1"/>
                </a:solidFill>
              </a:rPr>
              <a:t>Block-scoped </a:t>
            </a:r>
            <a:r>
              <a:rPr lang="en-US" sz="13000" b="1" dirty="0" smtClean="0">
                <a:solidFill>
                  <a:schemeClr val="accent1"/>
                </a:solidFill>
              </a:rPr>
              <a:t>“</a:t>
            </a:r>
            <a:r>
              <a:rPr lang="pl-PL" sz="13000" b="1" dirty="0" smtClean="0">
                <a:solidFill>
                  <a:schemeClr val="accent1"/>
                </a:solidFill>
              </a:rPr>
              <a:t>let</a:t>
            </a:r>
            <a:r>
              <a:rPr lang="en-US" sz="13000" b="1" dirty="0" smtClean="0">
                <a:solidFill>
                  <a:schemeClr val="accent1"/>
                </a:solidFill>
              </a:rPr>
              <a:t>”</a:t>
            </a:r>
            <a:r>
              <a:rPr lang="pl-PL" sz="13000" b="1" dirty="0" smtClean="0">
                <a:solidFill>
                  <a:schemeClr val="accent1"/>
                </a:solidFill>
              </a:rPr>
              <a:t>…</a:t>
            </a:r>
          </a:p>
          <a:p>
            <a:r>
              <a:rPr lang="en-US" sz="8000" dirty="0" smtClean="0"/>
              <a:t>Couples variables with the scope</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smtClean="0">
                <a:solidFill>
                  <a:schemeClr val="accent1"/>
                </a:solidFill>
              </a:rPr>
              <a:t>…and “</a:t>
            </a:r>
            <a:r>
              <a:rPr lang="en-US" sz="13000" b="1" dirty="0" err="1" smtClean="0">
                <a:solidFill>
                  <a:schemeClr val="accent1"/>
                </a:solidFill>
              </a:rPr>
              <a:t>const</a:t>
            </a:r>
            <a:r>
              <a:rPr lang="en-US" sz="13000" b="1" dirty="0" smtClean="0">
                <a:solidFill>
                  <a:schemeClr val="accent1"/>
                </a:solidFill>
              </a:rPr>
              <a:t>”</a:t>
            </a:r>
            <a:endParaRPr lang="pl-PL" sz="13000" b="1" dirty="0" smtClean="0">
              <a:solidFill>
                <a:schemeClr val="accent1"/>
              </a:solidFill>
            </a:endParaRPr>
          </a:p>
          <a:p>
            <a:r>
              <a:rPr lang="en-US" sz="8000" dirty="0" smtClean="0"/>
              <a:t>Disallows reassignments</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smtClean="0">
                <a:solidFill>
                  <a:schemeClr val="accent1"/>
                </a:solidFill>
              </a:rPr>
              <a:t>Modules</a:t>
            </a:r>
            <a:endParaRPr lang="pl-PL" sz="13000" b="1" dirty="0" smtClean="0">
              <a:solidFill>
                <a:schemeClr val="accent1"/>
              </a:solidFill>
            </a:endParaRPr>
          </a:p>
          <a:p>
            <a:r>
              <a:rPr lang="en-US" sz="8000" dirty="0" smtClean="0"/>
              <a:t>Import only what’s really needed</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smtClean="0">
                <a:solidFill>
                  <a:schemeClr val="accent1"/>
                </a:solidFill>
              </a:rPr>
              <a:t>For-of loops</a:t>
            </a:r>
            <a:endParaRPr lang="pl-PL" sz="13000" b="1" dirty="0" smtClean="0">
              <a:solidFill>
                <a:schemeClr val="accent1"/>
              </a:solidFill>
            </a:endParaRPr>
          </a:p>
          <a:p>
            <a:r>
              <a:rPr lang="en-US" sz="8000" dirty="0" smtClean="0"/>
              <a:t>Because every language has them :)</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React.js is </a:t>
            </a:r>
            <a:r>
              <a:rPr lang="pl-PL" b="1" dirty="0" smtClean="0">
                <a:solidFill>
                  <a:schemeClr val="accent1"/>
                </a:solidFill>
              </a:rPr>
              <a:t>not</a:t>
            </a:r>
            <a:r>
              <a:rPr lang="pl-PL" b="1" dirty="0" smtClean="0"/>
              <a:t> </a:t>
            </a:r>
            <a:r>
              <a:rPr lang="pl-PL" dirty="0" smtClean="0"/>
              <a:t>a framework. It is</a:t>
            </a:r>
          </a:p>
          <a:p>
            <a:r>
              <a:rPr lang="pl-PL" b="1" dirty="0" smtClean="0">
                <a:solidFill>
                  <a:schemeClr val="accent1"/>
                </a:solidFill>
              </a:rPr>
              <a:t>only </a:t>
            </a:r>
            <a:r>
              <a:rPr lang="pl-PL" dirty="0" smtClean="0"/>
              <a:t>a view library.</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36</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smtClean="0">
                <a:solidFill>
                  <a:schemeClr val="accent3"/>
                </a:solidFill>
              </a:rPr>
              <a:t>No controllers</a:t>
            </a:r>
          </a:p>
          <a:p>
            <a:pPr>
              <a:spcBef>
                <a:spcPts val="1200"/>
              </a:spcBef>
              <a:buFont typeface="Amatic SC Regular" pitchFamily="2" charset="0"/>
              <a:buChar char="*"/>
            </a:pPr>
            <a:r>
              <a:rPr lang="pl-PL" dirty="0" smtClean="0">
                <a:solidFill>
                  <a:schemeClr val="accent3"/>
                </a:solidFill>
              </a:rPr>
              <a:t>No digest loops</a:t>
            </a:r>
          </a:p>
          <a:p>
            <a:pPr>
              <a:spcBef>
                <a:spcPts val="1200"/>
              </a:spcBef>
              <a:buFont typeface="Amatic SC Regular" pitchFamily="2" charset="0"/>
              <a:buChar char="*"/>
            </a:pPr>
            <a:r>
              <a:rPr lang="pl-PL" dirty="0" smtClean="0">
                <a:solidFill>
                  <a:schemeClr val="accent3"/>
                </a:solidFill>
              </a:rPr>
              <a:t>No directives</a:t>
            </a:r>
          </a:p>
          <a:p>
            <a:pPr>
              <a:spcBef>
                <a:spcPts val="1200"/>
              </a:spcBef>
              <a:buFont typeface="Amatic SC Regular" pitchFamily="2" charset="0"/>
              <a:buChar char="*"/>
            </a:pPr>
            <a:r>
              <a:rPr lang="pl-PL" dirty="0" smtClean="0">
                <a:solidFill>
                  <a:schemeClr val="accent3"/>
                </a:solidFill>
              </a:rPr>
              <a:t>No view models</a:t>
            </a:r>
          </a:p>
          <a:p>
            <a:pPr>
              <a:spcBef>
                <a:spcPts val="1200"/>
              </a:spcBef>
            </a:pPr>
            <a:endParaRPr lang="pl-PL" sz="4000" dirty="0" smtClean="0">
              <a:solidFill>
                <a:schemeClr val="accent3"/>
              </a:solidFill>
            </a:endParaRPr>
          </a:p>
          <a:p>
            <a:pPr marL="0" indent="0" algn="ctr">
              <a:spcBef>
                <a:spcPts val="1200"/>
              </a:spcBef>
              <a:buNone/>
            </a:pPr>
            <a:r>
              <a:rPr lang="pl-PL" dirty="0" smtClean="0">
                <a:solidFill>
                  <a:schemeClr val="accent3"/>
                </a:solidFill>
              </a:rPr>
              <a:t>Just </a:t>
            </a:r>
            <a:r>
              <a:rPr lang="pl-PL" b="1" dirty="0" smtClean="0">
                <a:solidFill>
                  <a:schemeClr val="accent4"/>
                </a:solidFill>
              </a:rPr>
              <a:t>Components</a:t>
            </a:r>
            <a:r>
              <a:rPr lang="pl-PL" b="1" dirty="0" smtClean="0">
                <a:solidFill>
                  <a:schemeClr val="accent3"/>
                </a:solidFill>
              </a:rPr>
              <a:t>.</a:t>
            </a:r>
          </a:p>
          <a:p>
            <a:pPr marL="0" indent="0" algn="ctr">
              <a:spcBef>
                <a:spcPts val="1200"/>
              </a:spcBef>
              <a:buNone/>
            </a:pPr>
            <a:r>
              <a:rPr lang="pl-PL" sz="5000" dirty="0" smtClean="0">
                <a:solidFill>
                  <a:schemeClr val="accent3"/>
                </a:solidFill>
              </a:rPr>
              <a:t>In react.js world every rendered block is a </a:t>
            </a:r>
            <a:r>
              <a:rPr lang="pl-PL" sz="5000" dirty="0" smtClean="0">
                <a:solidFill>
                  <a:schemeClr val="accent4"/>
                </a:solidFill>
              </a:rPr>
              <a:t>component</a:t>
            </a:r>
            <a:r>
              <a:rPr lang="pl-PL" sz="5000" dirty="0" smtClean="0">
                <a:solidFill>
                  <a:schemeClr val="accent3"/>
                </a:solidFill>
              </a:rPr>
              <a:t>.</a:t>
            </a:r>
            <a:endParaRPr lang="pl-PL" sz="50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37</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smtClean="0"/>
              <a:t>Separation of </a:t>
            </a:r>
            <a:r>
              <a:rPr lang="pl-PL" strike="sngStrike" dirty="0" smtClean="0"/>
              <a:t>concerns</a:t>
            </a:r>
            <a:r>
              <a:rPr lang="pl-PL" dirty="0" smtClean="0"/>
              <a:t> </a:t>
            </a:r>
            <a:r>
              <a:rPr lang="pl-PL" b="1" dirty="0" smtClean="0">
                <a:solidFill>
                  <a:schemeClr val="accent4"/>
                </a:solidFill>
              </a:rPr>
              <a:t>components</a:t>
            </a:r>
          </a:p>
          <a:p>
            <a:pPr marL="0" lvl="0" indent="0" algn="ctr">
              <a:spcBef>
                <a:spcPts val="1200"/>
              </a:spcBef>
              <a:buNone/>
            </a:pPr>
            <a:r>
              <a:rPr lang="pl-PL" sz="5000" dirty="0" smtClean="0">
                <a:solidFill>
                  <a:schemeClr val="accent3"/>
                </a:solidFill>
              </a:rPr>
              <a:t>(only) if they are designed and built as self-contained entities.</a:t>
            </a:r>
          </a:p>
          <a:p>
            <a:pPr marL="0" lvl="0" indent="0" algn="ctr">
              <a:spcBef>
                <a:spcPts val="1200"/>
              </a:spcBef>
              <a:buNone/>
            </a:pPr>
            <a:endParaRPr lang="pl-PL" sz="5000" dirty="0" smtClean="0">
              <a:solidFill>
                <a:schemeClr val="accent3"/>
              </a:solidFill>
            </a:endParaRPr>
          </a:p>
          <a:p>
            <a:pPr>
              <a:spcBef>
                <a:spcPts val="1200"/>
              </a:spcBef>
              <a:buFont typeface="Amatic SC Regular" pitchFamily="2" charset="0"/>
              <a:buChar char="*"/>
            </a:pPr>
            <a:r>
              <a:rPr lang="pl-PL" dirty="0" smtClean="0">
                <a:solidFill>
                  <a:schemeClr val="accent3"/>
                </a:solidFill>
              </a:rPr>
              <a:t>Composability and flexibility</a:t>
            </a:r>
          </a:p>
          <a:p>
            <a:pPr>
              <a:spcBef>
                <a:spcPts val="1200"/>
              </a:spcBef>
              <a:buFont typeface="Amatic SC Regular" pitchFamily="2" charset="0"/>
              <a:buChar char="*"/>
            </a:pPr>
            <a:r>
              <a:rPr lang="pl-PL" dirty="0" smtClean="0">
                <a:solidFill>
                  <a:schemeClr val="accent3"/>
                </a:solidFill>
              </a:rPr>
              <a:t>Reusability</a:t>
            </a:r>
          </a:p>
          <a:p>
            <a:pPr>
              <a:spcBef>
                <a:spcPts val="1200"/>
              </a:spcBef>
              <a:buFont typeface="Amatic SC Regular" pitchFamily="2" charset="0"/>
              <a:buChar char="*"/>
            </a:pPr>
            <a:r>
              <a:rPr lang="pl-PL" dirty="0" smtClean="0">
                <a:solidFill>
                  <a:schemeClr val="accent3"/>
                </a:solidFill>
              </a:rPr>
              <a:t>Maintainability</a:t>
            </a:r>
          </a:p>
          <a:p>
            <a:pPr>
              <a:spcBef>
                <a:spcPts val="1200"/>
              </a:spcBef>
              <a:buFont typeface="Amatic SC Regular" pitchFamily="2" charset="0"/>
              <a:buChar char="*"/>
            </a:pPr>
            <a:r>
              <a:rPr lang="pl-PL" dirty="0" smtClean="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38</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smtClean="0">
                <a:solidFill>
                  <a:schemeClr val="accent1"/>
                </a:solidFill>
              </a:rPr>
              <a:t>JSX</a:t>
            </a:r>
          </a:p>
          <a:p>
            <a:r>
              <a:rPr lang="pl-PL" sz="8000" dirty="0" smtClean="0"/>
              <a:t>xml-like syntax extension for EcmaScript</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39</a:t>
            </a:fld>
            <a:endParaRPr lang="en-US" dirty="0"/>
          </a:p>
        </p:txBody>
      </p:sp>
      <p:pic>
        <p:nvPicPr>
          <p:cNvPr id="9" name="Picture 8"/>
          <p:cNvPicPr>
            <a:picLocks noChangeAspect="1"/>
          </p:cNvPicPr>
          <p:nvPr/>
        </p:nvPicPr>
        <p:blipFill>
          <a:blip r:embed="rId2"/>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smtClean="0">
                <a:solidFill>
                  <a:schemeClr val="accent1"/>
                </a:solidFill>
                <a:latin typeface="Amatic SC Regular" pitchFamily="2" charset="0"/>
              </a:rPr>
              <a:t>HTML!</a:t>
            </a:r>
            <a:r>
              <a:rPr lang="pl-PL" sz="14000" b="1" dirty="0" smtClean="0">
                <a:solidFill>
                  <a:schemeClr val="accent1"/>
                </a:solidFill>
                <a:latin typeface="Amatic SC" pitchFamily="2" charset="0"/>
              </a:rPr>
              <a:t>?</a:t>
            </a:r>
            <a:endParaRPr lang="pl-PL" sz="14000" b="1" dirty="0">
              <a:solidFill>
                <a:schemeClr val="accent1"/>
              </a:solidFill>
              <a:latin typeface="Amatic SC" pitchFamily="2" charset="0"/>
            </a:endParaRPr>
          </a:p>
        </p:txBody>
      </p:sp>
    </p:spTree>
    <p:extLst>
      <p:ext uri="{BB962C8B-B14F-4D97-AF65-F5344CB8AC3E}">
        <p14:creationId xmlns:p14="http://schemas.microsoft.com/office/powerpoint/2010/main" val="3828087443"/>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smtClean="0"/>
              <a:t>Web</a:t>
            </a:r>
            <a:endParaRPr lang="pl-PL" dirty="0"/>
          </a:p>
        </p:txBody>
      </p:sp>
      <p:sp>
        <p:nvSpPr>
          <p:cNvPr id="4" name="Text Placeholder 3"/>
          <p:cNvSpPr>
            <a:spLocks noGrp="1"/>
          </p:cNvSpPr>
          <p:nvPr>
            <p:ph type="body" sz="quarter" idx="11"/>
          </p:nvPr>
        </p:nvSpPr>
        <p:spPr/>
        <p:txBody>
          <a:bodyPr/>
          <a:lstStyle/>
          <a:p>
            <a:r>
              <a:rPr lang="pl-PL" dirty="0" smtClean="0"/>
              <a:t>Non-web</a:t>
            </a:r>
            <a:endParaRPr lang="pl-PL" dirty="0"/>
          </a:p>
        </p:txBody>
      </p:sp>
      <p:sp>
        <p:nvSpPr>
          <p:cNvPr id="5" name="Text Placeholder 4"/>
          <p:cNvSpPr>
            <a:spLocks noGrp="1"/>
          </p:cNvSpPr>
          <p:nvPr>
            <p:ph type="body" sz="quarter" idx="12"/>
          </p:nvPr>
        </p:nvSpPr>
        <p:spPr/>
        <p:txBody>
          <a:bodyPr/>
          <a:lstStyle/>
          <a:p>
            <a:r>
              <a:rPr lang="pl-PL" sz="5200" dirty="0" smtClean="0">
                <a:latin typeface="+mn-lt"/>
              </a:rPr>
              <a:t>Both </a:t>
            </a:r>
            <a:r>
              <a:rPr lang="pl-PL" sz="5200" dirty="0" smtClean="0">
                <a:solidFill>
                  <a:schemeClr val="accent4"/>
                </a:solidFill>
                <a:latin typeface="+mn-lt"/>
              </a:rPr>
              <a:t>client-</a:t>
            </a:r>
            <a:r>
              <a:rPr lang="pl-PL" sz="5200" dirty="0" smtClean="0">
                <a:latin typeface="+mn-lt"/>
              </a:rPr>
              <a:t> (</a:t>
            </a:r>
            <a:r>
              <a:rPr lang="pl-PL" sz="5200" strike="sngStrike" dirty="0" smtClean="0">
                <a:latin typeface="+mn-lt"/>
              </a:rPr>
              <a:t>interpreted</a:t>
            </a:r>
            <a:r>
              <a:rPr lang="pl-PL" sz="5200" dirty="0" smtClean="0">
                <a:latin typeface="+mn-lt"/>
              </a:rPr>
              <a:t> compiled by browsers to CLR nowadays) and </a:t>
            </a:r>
            <a:r>
              <a:rPr lang="pl-PL" sz="5200" dirty="0" smtClean="0">
                <a:solidFill>
                  <a:schemeClr val="accent4"/>
                </a:solidFill>
                <a:latin typeface="+mn-lt"/>
              </a:rPr>
              <a:t>server-side</a:t>
            </a:r>
            <a:r>
              <a:rPr lang="pl-PL" sz="5200" dirty="0" smtClean="0">
                <a:latin typeface="+mn-lt"/>
              </a:rPr>
              <a:t> (executed by node.js environment)</a:t>
            </a:r>
            <a:endParaRPr lang="pl-PL" sz="5200" dirty="0">
              <a:latin typeface="+mn-lt"/>
            </a:endParaRP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smtClean="0">
                <a:latin typeface="+mn-lt"/>
              </a:rPr>
              <a:t>Embedded scripting language (e.g. browsers extensions)</a:t>
            </a:r>
          </a:p>
          <a:p>
            <a:pPr marL="857250" lvl="0" indent="-857250">
              <a:buFont typeface="Amatic SC" pitchFamily="2" charset="0"/>
              <a:buChar char="*"/>
            </a:pPr>
            <a:r>
              <a:rPr lang="pl-PL" sz="5200" dirty="0" smtClean="0">
                <a:latin typeface="+mn-lt"/>
              </a:rPr>
              <a:t>General purpose scripting language</a:t>
            </a:r>
          </a:p>
          <a:p>
            <a:pPr marL="857250" lvl="0" indent="-857250">
              <a:buFont typeface="Amatic SC" pitchFamily="2" charset="0"/>
              <a:buChar char="*"/>
            </a:pPr>
            <a:r>
              <a:rPr lang="pl-PL" sz="5200" dirty="0" smtClean="0">
                <a:latin typeface="+mn-lt"/>
              </a:rPr>
              <a:t>Used as an application platform</a:t>
            </a:r>
            <a:endParaRPr lang="pl-PL" sz="5200" dirty="0">
              <a:latin typeface="+mn-lt"/>
            </a:endParaRPr>
          </a:p>
        </p:txBody>
      </p:sp>
      <p:sp>
        <p:nvSpPr>
          <p:cNvPr id="7" name="Text Placeholder 6"/>
          <p:cNvSpPr>
            <a:spLocks noGrp="1"/>
          </p:cNvSpPr>
          <p:nvPr>
            <p:ph type="body" sz="quarter" idx="14"/>
          </p:nvPr>
        </p:nvSpPr>
        <p:spPr/>
        <p:txBody>
          <a:bodyPr/>
          <a:lstStyle/>
          <a:p>
            <a:r>
              <a:rPr lang="pl-PL" sz="15000" dirty="0" smtClean="0">
                <a:latin typeface="Sketch Gothic" panose="02000506040000020004" pitchFamily="50" charset="0"/>
              </a:rPr>
              <a:t>Execution Environments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9212327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smtClean="0"/>
              <a:t>Functional components</a:t>
            </a:r>
            <a:endParaRPr lang="pl-PL" dirty="0"/>
          </a:p>
        </p:txBody>
      </p:sp>
      <p:sp>
        <p:nvSpPr>
          <p:cNvPr id="39" name="Text Placeholder 38"/>
          <p:cNvSpPr>
            <a:spLocks noGrp="1"/>
          </p:cNvSpPr>
          <p:nvPr>
            <p:ph type="body" sz="quarter" idx="11"/>
          </p:nvPr>
        </p:nvSpPr>
        <p:spPr/>
        <p:txBody>
          <a:bodyPr/>
          <a:lstStyle/>
          <a:p>
            <a:r>
              <a:rPr lang="en-US" dirty="0" smtClean="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smtClean="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smtClean="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40</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smtClean="0"/>
              <a:t>All-to-all</a:t>
            </a:r>
            <a:endParaRPr lang="pl-PL" b="1" dirty="0"/>
          </a:p>
        </p:txBody>
      </p:sp>
      <p:sp>
        <p:nvSpPr>
          <p:cNvPr id="46" name="Text Placeholder 45"/>
          <p:cNvSpPr>
            <a:spLocks noGrp="1"/>
          </p:cNvSpPr>
          <p:nvPr>
            <p:ph type="body" sz="quarter" idx="14"/>
          </p:nvPr>
        </p:nvSpPr>
        <p:spPr/>
        <p:txBody>
          <a:bodyPr/>
          <a:lstStyle/>
          <a:p>
            <a:r>
              <a:rPr lang="en-US" dirty="0" smtClean="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smtClean="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a:t>
            </a:r>
            <a:r>
              <a:rPr lang="en-US" dirty="0" smtClean="0"/>
              <a:t>events. </a:t>
            </a:r>
            <a:endParaRPr lang="pl-PL" dirty="0"/>
          </a:p>
        </p:txBody>
      </p:sp>
      <p:sp>
        <p:nvSpPr>
          <p:cNvPr id="49" name="Text Placeholder 48"/>
          <p:cNvSpPr>
            <a:spLocks noGrp="1"/>
          </p:cNvSpPr>
          <p:nvPr>
            <p:ph type="body" sz="quarter" idx="17"/>
          </p:nvPr>
        </p:nvSpPr>
        <p:spPr/>
        <p:txBody>
          <a:bodyPr/>
          <a:lstStyle/>
          <a:p>
            <a:r>
              <a:rPr lang="en-US" b="1" dirty="0" smtClean="0"/>
              <a:t>One-Way data binding</a:t>
            </a:r>
            <a:endParaRPr lang="pl-PL" b="1" dirty="0"/>
          </a:p>
        </p:txBody>
      </p:sp>
      <p:sp>
        <p:nvSpPr>
          <p:cNvPr id="50" name="Text Placeholder 49"/>
          <p:cNvSpPr>
            <a:spLocks noGrp="1"/>
          </p:cNvSpPr>
          <p:nvPr>
            <p:ph type="body" sz="quarter" idx="18"/>
          </p:nvPr>
        </p:nvSpPr>
        <p:spPr/>
        <p:txBody>
          <a:bodyPr/>
          <a:lstStyle/>
          <a:p>
            <a:r>
              <a:rPr lang="pl-PL" dirty="0" smtClean="0"/>
              <a:t>Model is the </a:t>
            </a:r>
            <a:r>
              <a:rPr lang="pl-PL" i="1" dirty="0" smtClean="0"/>
              <a:t>single source of truth</a:t>
            </a:r>
            <a:r>
              <a:rPr lang="pl-PL" dirty="0" smtClean="0"/>
              <a:t>. More deterministic than two-way binding – side effects are not possible.</a:t>
            </a:r>
            <a:endParaRPr lang="pl-PL" dirty="0"/>
          </a:p>
        </p:txBody>
      </p:sp>
      <p:sp>
        <p:nvSpPr>
          <p:cNvPr id="51" name="Text Placeholder 50"/>
          <p:cNvSpPr>
            <a:spLocks noGrp="1"/>
          </p:cNvSpPr>
          <p:nvPr>
            <p:ph type="body" sz="quarter" idx="19"/>
          </p:nvPr>
        </p:nvSpPr>
        <p:spPr/>
        <p:txBody>
          <a:bodyPr/>
          <a:lstStyle/>
          <a:p>
            <a:pPr lvl="0"/>
            <a:r>
              <a:rPr lang="en-US" sz="9200" b="1" dirty="0" smtClean="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smtClean="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41</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smtClean="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smtClean="0"/>
              <a:t>Data in child component is accessed via “</a:t>
            </a:r>
            <a:r>
              <a:rPr lang="en-US" sz="11000" b="1" dirty="0" smtClean="0">
                <a:solidFill>
                  <a:schemeClr val="accent1"/>
                </a:solidFill>
              </a:rPr>
              <a:t>props</a:t>
            </a:r>
            <a:r>
              <a:rPr lang="en-US" sz="11000" dirty="0" smtClean="0"/>
              <a:t>” object</a:t>
            </a:r>
          </a:p>
          <a:p>
            <a:r>
              <a:rPr lang="en-US" sz="5600" b="1" dirty="0" smtClean="0">
                <a:solidFill>
                  <a:schemeClr val="accent1"/>
                </a:solidFill>
              </a:rPr>
              <a:t>props</a:t>
            </a:r>
            <a:r>
              <a:rPr lang="en-US" sz="5600" b="1" dirty="0" smtClean="0"/>
              <a:t> </a:t>
            </a:r>
            <a:r>
              <a:rPr lang="en-US" sz="5600" dirty="0" smtClean="0"/>
              <a:t>within children are </a:t>
            </a:r>
            <a:r>
              <a:rPr lang="en-US" sz="5600" b="1" dirty="0" smtClean="0">
                <a:solidFill>
                  <a:schemeClr val="accent1"/>
                </a:solidFill>
              </a:rPr>
              <a:t>immutable</a:t>
            </a:r>
            <a:r>
              <a:rPr lang="en-US" sz="5600" dirty="0" smtClean="0"/>
              <a:t> (cannot be overwritten)</a:t>
            </a:r>
            <a:endParaRPr lang="pl-PL" sz="56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smtClean="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By default react.js </a:t>
            </a:r>
            <a:r>
              <a:rPr lang="en-US" dirty="0" err="1" smtClean="0"/>
              <a:t>rerenders</a:t>
            </a:r>
            <a:r>
              <a:rPr lang="en-US" dirty="0" smtClean="0"/>
              <a:t> components whenever their </a:t>
            </a:r>
            <a:r>
              <a:rPr lang="en-US" dirty="0" smtClean="0">
                <a:solidFill>
                  <a:schemeClr val="accent1"/>
                </a:solidFill>
              </a:rPr>
              <a:t>props</a:t>
            </a:r>
            <a:r>
              <a:rPr lang="en-US" dirty="0" smtClean="0"/>
              <a:t> or </a:t>
            </a:r>
            <a:r>
              <a:rPr lang="en-US" dirty="0" smtClean="0">
                <a:solidFill>
                  <a:schemeClr val="accent1"/>
                </a:solidFill>
              </a:rPr>
              <a:t>state</a:t>
            </a:r>
            <a:r>
              <a:rPr lang="en-US" dirty="0" smtClean="0"/>
              <a:t> change.</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44</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46</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r>
              <a:rPr lang="pl-PL" sz="11000" dirty="0" smtClean="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r>
              <a:rPr lang="pl-PL" sz="11000" kern="0" dirty="0" smtClean="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Just like in </a:t>
            </a:r>
            <a:r>
              <a:rPr lang="pl-PL" kern="0" dirty="0" smtClean="0">
                <a:solidFill>
                  <a:schemeClr val="accent1"/>
                </a:solidFill>
              </a:rPr>
              <a:t>DOM</a:t>
            </a:r>
            <a:r>
              <a:rPr lang="pl-PL" kern="0" dirty="0" smtClean="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49</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Virtual DOM</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Pure JavaScript, in-memory </a:t>
            </a:r>
            <a:r>
              <a:rPr lang="pl-PL" b="1" kern="0" noProof="0" dirty="0" smtClean="0">
                <a:solidFill>
                  <a:schemeClr val="accent1"/>
                </a:solidFill>
              </a:rPr>
              <a:t>abstraction of real DOM</a:t>
            </a:r>
            <a:endParaRPr kumimoji="0" lang="pl-PL" sz="8000" b="1" i="0" u="none" strike="noStrike" kern="0" cap="none" spc="0" normalizeH="0" baseline="0" noProof="0" dirty="0" smtClean="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smtClean="0"/>
              <a:t>Whenever render() fires (which means that state or props have been updated), react.js updates the in-memory DOM representation</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smtClean="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smtClean="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smtClean="0">
                <a:solidFill>
                  <a:schemeClr val="accent4"/>
                </a:solidFill>
                <a:latin typeface="Amatic SC Regular" pitchFamily="2" charset="0"/>
              </a:rPr>
              <a:t>OLOO</a:t>
            </a:r>
            <a:r>
              <a:rPr lang="pl-PL" b="1" dirty="0" smtClean="0">
                <a:solidFill>
                  <a:schemeClr val="accent5"/>
                </a:solidFill>
                <a:latin typeface="Amatic SC Regular" pitchFamily="2" charset="0"/>
              </a:rPr>
              <a:t>*</a:t>
            </a:r>
            <a:r>
              <a:rPr lang="pl-PL" b="1" dirty="0" smtClean="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smtClean="0">
                <a:solidFill>
                  <a:schemeClr val="accent3"/>
                </a:solidFill>
                <a:latin typeface="Amatic SC Regular" pitchFamily="2" charset="0"/>
              </a:rPr>
              <a:t>Inheritance („is a”)</a:t>
            </a:r>
            <a:endParaRPr lang="pl-PL" dirty="0">
              <a:solidFill>
                <a:schemeClr val="accent3"/>
              </a:solidFill>
              <a:latin typeface="Amatic SC Regular" pitchFamily="2" charset="0"/>
            </a:endParaRPr>
          </a:p>
        </p:txBody>
      </p:sp>
      <p:sp>
        <p:nvSpPr>
          <p:cNvPr id="5" name="Text Placeholder 4"/>
          <p:cNvSpPr>
            <a:spLocks noGrp="1"/>
          </p:cNvSpPr>
          <p:nvPr>
            <p:ph type="body" sz="quarter" idx="29"/>
          </p:nvPr>
        </p:nvSpPr>
        <p:spPr/>
        <p:txBody>
          <a:bodyPr/>
          <a:lstStyle/>
          <a:p>
            <a:pPr>
              <a:buFont typeface="Amatic SC" pitchFamily="2" charset="0"/>
              <a:buChar char="*"/>
            </a:pPr>
            <a:r>
              <a:rPr lang="pl-PL" dirty="0" smtClean="0">
                <a:latin typeface="+mn-lt"/>
              </a:rPr>
              <a:t>Creating objects directly from other objects</a:t>
            </a:r>
          </a:p>
          <a:p>
            <a:pPr>
              <a:buFont typeface="Amatic SC" pitchFamily="2" charset="0"/>
              <a:buChar char="*"/>
            </a:pPr>
            <a:r>
              <a:rPr lang="pl-PL" dirty="0" smtClean="0">
                <a:latin typeface="+mn-lt"/>
              </a:rPr>
              <a:t>Behaviour delegation</a:t>
            </a:r>
          </a:p>
          <a:p>
            <a:pPr>
              <a:buFont typeface="Amatic SC" pitchFamily="2" charset="0"/>
              <a:buChar char="*"/>
            </a:pPr>
            <a:r>
              <a:rPr lang="pl-PL" dirty="0" smtClean="0">
                <a:latin typeface="+mn-lt"/>
              </a:rPr>
              <a:t>Composability</a:t>
            </a:r>
          </a:p>
          <a:p>
            <a:pPr>
              <a:buFont typeface="Amatic SC" pitchFamily="2" charset="0"/>
              <a:buChar char="*"/>
            </a:pPr>
            <a:r>
              <a:rPr lang="pl-PL" dirty="0" smtClean="0">
                <a:latin typeface="+mn-lt"/>
              </a:rPr>
              <a:t>Extending objects dynamically</a:t>
            </a:r>
            <a:endParaRPr lang="pl-PL" dirty="0">
              <a:latin typeface="+mn-lt"/>
            </a:endParaRPr>
          </a:p>
        </p:txBody>
      </p:sp>
      <p:sp>
        <p:nvSpPr>
          <p:cNvPr id="6" name="Text Placeholder 5"/>
          <p:cNvSpPr>
            <a:spLocks noGrp="1"/>
          </p:cNvSpPr>
          <p:nvPr>
            <p:ph type="body" sz="quarter" idx="30"/>
          </p:nvPr>
        </p:nvSpPr>
        <p:spPr/>
        <p:txBody>
          <a:bodyPr/>
          <a:lstStyle/>
          <a:p>
            <a:pPr>
              <a:buFont typeface="Amatic SC" pitchFamily="2" charset="0"/>
              <a:buChar char="*"/>
            </a:pPr>
            <a:r>
              <a:rPr lang="pl-PL" dirty="0" smtClean="0">
                <a:latin typeface="+mn-lt"/>
              </a:rPr>
              <a:t>Tightly couples base class with inherited ones</a:t>
            </a:r>
          </a:p>
          <a:p>
            <a:pPr>
              <a:buFont typeface="Amatic SC" pitchFamily="2" charset="0"/>
              <a:buChar char="*"/>
            </a:pPr>
            <a:r>
              <a:rPr lang="pl-PL" dirty="0" smtClean="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objects-linked-to-other-objects</a:t>
            </a:r>
            <a:endParaRPr lang="pl-PL" sz="4000" b="1" kern="0" dirty="0" smtClean="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smtClean="0">
                <a:latin typeface="Sketch Gothic" panose="02000506040000020004" pitchFamily="50" charset="0"/>
              </a:rPr>
              <a:t>OOP</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1857754836"/>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50</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Because </a:t>
            </a:r>
            <a:r>
              <a:rPr lang="pl-PL" b="1" kern="0" dirty="0" smtClean="0">
                <a:solidFill>
                  <a:schemeClr val="accent1"/>
                </a:solidFill>
              </a:rPr>
              <a:t>performance</a:t>
            </a:r>
            <a:r>
              <a:rPr lang="pl-PL" kern="0" dirty="0" smtClean="0"/>
              <a:t> matters.</a:t>
            </a:r>
            <a:endParaRPr lang="pl-PL"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51</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13</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First react component</a:t>
            </a:r>
          </a:p>
          <a:p>
            <a:endParaRPr lang="pl-PL" sz="6500" dirty="0"/>
          </a:p>
          <a:p>
            <a:endParaRPr lang="pl-PL" sz="6500" dirty="0" smtClean="0"/>
          </a:p>
          <a:p>
            <a:r>
              <a:rPr lang="pl-PL" sz="4400" dirty="0" smtClean="0"/>
              <a:t>source available in 01-react-base</a:t>
            </a:r>
            <a:endParaRPr lang="pl-PL" sz="4400" dirty="0"/>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split</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smtClean="0"/>
              <a:t>Has to be done based on the </a:t>
            </a:r>
            <a:r>
              <a:rPr lang="pl-PL" sz="9000" kern="0" noProof="0" dirty="0" smtClean="0">
                <a:solidFill>
                  <a:schemeClr val="accent1"/>
                </a:solidFill>
              </a:rPr>
              <a:t>application ui design</a:t>
            </a:r>
            <a:endParaRPr kumimoji="0" lang="pl-PL" sz="7000" b="0" i="0" u="none" strike="noStrike" kern="0" cap="none" spc="0" normalizeH="0" baseline="0" dirty="0" smtClean="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smtClean="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business </a:t>
            </a:r>
            <a:r>
              <a:rPr lang="pl-PL" sz="9000" kern="0" dirty="0" smtClean="0">
                <a:solidFill>
                  <a:schemeClr val="accent1"/>
                </a:solidFill>
              </a:rPr>
              <a:t>requirements analysis</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smtClean="0"/>
              <a:t>Currently active dashboard tab is indicated with darker color</a:t>
            </a:r>
          </a:p>
          <a:p>
            <a:pPr marL="571500" indent="-571500">
              <a:buFont typeface="Amatic" panose="02000803000000000000" pitchFamily="2" charset="0"/>
              <a:buChar char="*"/>
            </a:pPr>
            <a:r>
              <a:rPr lang="pl-PL" dirty="0" smtClean="0"/>
              <a:t>User should be able to switch between the dashboards by clicking on particular tabs</a:t>
            </a:r>
          </a:p>
          <a:p>
            <a:pPr marL="571500" indent="-571500">
              <a:buFont typeface="Amatic" panose="02000803000000000000" pitchFamily="2" charset="0"/>
              <a:buChar char="*"/>
            </a:pPr>
            <a:r>
              <a:rPr lang="pl-PL" dirty="0" smtClean="0"/>
              <a:t>By default Recipes dashboard should be shown</a:t>
            </a:r>
          </a:p>
          <a:p>
            <a:pPr marL="571500" indent="-571500">
              <a:buFont typeface="Amatic" panose="02000803000000000000" pitchFamily="2" charset="0"/>
              <a:buChar char="*"/>
            </a:pPr>
            <a:r>
              <a:rPr lang="pl-PL" dirty="0" smtClean="0"/>
              <a:t>Footer contains only the copyrights section with company name</a:t>
            </a:r>
          </a:p>
          <a:p>
            <a:pPr marL="571500" indent="-571500">
              <a:buFont typeface="Amatic" panose="02000803000000000000" pitchFamily="2" charset="0"/>
              <a:buChar char="*"/>
            </a:pPr>
            <a:endParaRPr lang="pl-PL" dirty="0" smtClean="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53</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8960170"/>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15" name="Picture 14"/>
          <p:cNvPicPr>
            <a:picLocks noChangeAspect="1"/>
          </p:cNvPicPr>
          <p:nvPr/>
        </p:nvPicPr>
        <p:blipFill>
          <a:blip r:embed="rId2"/>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Navbar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7" name="Picture 16"/>
          <p:cNvPicPr>
            <a:picLocks noChangeAspect="1"/>
          </p:cNvPicPr>
          <p:nvPr/>
        </p:nvPicPr>
        <p:blipFill>
          <a:blip r:embed="rId3"/>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Content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9" name="Picture 18"/>
          <p:cNvPicPr>
            <a:picLocks noChangeAspect="1"/>
          </p:cNvPicPr>
          <p:nvPr/>
        </p:nvPicPr>
        <p:blipFill>
          <a:blip r:embed="rId4"/>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Footer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RecipesContainer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RandomRecipesList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RecipeCard</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3"/>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59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RecipesTableEntry</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4" name="Picture 3"/>
          <p:cNvPicPr>
            <a:picLocks noChangeAspect="1"/>
          </p:cNvPicPr>
          <p:nvPr/>
        </p:nvPicPr>
        <p:blipFill>
          <a:blip r:embed="rId2"/>
          <a:stretch>
            <a:fillRect/>
          </a:stretch>
        </p:blipFill>
        <p:spPr>
          <a:xfrm>
            <a:off x="3528001" y="3195640"/>
            <a:ext cx="9315450" cy="3171825"/>
          </a:xfrm>
          <a:prstGeom prst="rect">
            <a:avLst/>
          </a:prstGeom>
        </p:spPr>
      </p:pic>
      <p:pic>
        <p:nvPicPr>
          <p:cNvPr id="5" name="Picture 4"/>
          <p:cNvPicPr>
            <a:picLocks noChangeAspect="1"/>
          </p:cNvPicPr>
          <p:nvPr/>
        </p:nvPicPr>
        <p:blipFill>
          <a:blip r:embed="rId3"/>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smtClean="0">
                <a:solidFill>
                  <a:schemeClr val="accent1"/>
                </a:solidFill>
              </a:rPr>
              <a:t>Behaviour delegation</a:t>
            </a:r>
          </a:p>
          <a:p>
            <a:r>
              <a:rPr lang="pl-PL" sz="8000" dirty="0" smtClean="0"/>
              <a:t>Include a utility method </a:t>
            </a:r>
            <a:r>
              <a:rPr lang="pl-PL" sz="8000" smtClean="0"/>
              <a:t>if needed</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smtClean="0">
                <a:solidFill>
                  <a:schemeClr val="accent3"/>
                </a:solidFill>
              </a:rPr>
              <a:t>Credits to: Kyle Simpson</a:t>
            </a:r>
            <a:endParaRPr lang="pl-PL" sz="4000" kern="0" dirty="0">
              <a:solidFill>
                <a:schemeClr val="accent3"/>
              </a:solidFill>
            </a:endParaRPr>
          </a:p>
        </p:txBody>
      </p:sp>
    </p:spTree>
    <p:extLst>
      <p:ext uri="{BB962C8B-B14F-4D97-AF65-F5344CB8AC3E}">
        <p14:creationId xmlns:p14="http://schemas.microsoft.com/office/powerpoint/2010/main" val="234251417"/>
      </p:ext>
    </p:extLst>
  </p:cSld>
  <p:clrMapOvr>
    <a:masterClrMapping/>
  </p:clrMapOvr>
  <p:transition spd="slow">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Base component split</a:t>
            </a:r>
          </a:p>
          <a:p>
            <a:endParaRPr lang="pl-PL" sz="6500" dirty="0"/>
          </a:p>
          <a:p>
            <a:endParaRPr lang="pl-PL" sz="6500" dirty="0" smtClean="0"/>
          </a:p>
          <a:p>
            <a:r>
              <a:rPr lang="pl-PL" sz="4400" dirty="0" smtClean="0"/>
              <a:t>source available in 02-react-base-layout</a:t>
            </a:r>
            <a:endParaRPr lang="pl-PL" sz="4400" dirty="0"/>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smtClean="0">
                <a:solidFill>
                  <a:schemeClr val="accent4"/>
                </a:solidFill>
              </a:rPr>
              <a:t>Pure functions</a:t>
            </a:r>
            <a:endParaRPr lang="pl-PL" b="1" dirty="0">
              <a:solidFill>
                <a:schemeClr val="accent4"/>
              </a:solidFill>
            </a:endParaRPr>
          </a:p>
        </p:txBody>
      </p:sp>
      <p:sp>
        <p:nvSpPr>
          <p:cNvPr id="4" name="Text Placeholder 3"/>
          <p:cNvSpPr>
            <a:spLocks noGrp="1"/>
          </p:cNvSpPr>
          <p:nvPr>
            <p:ph type="body" sz="quarter" idx="11"/>
          </p:nvPr>
        </p:nvSpPr>
        <p:spPr/>
        <p:txBody>
          <a:bodyPr/>
          <a:lstStyle/>
          <a:p>
            <a:r>
              <a:rPr lang="pl-PL" b="1" dirty="0" smtClean="0">
                <a:solidFill>
                  <a:schemeClr val="accent4"/>
                </a:solidFill>
              </a:rPr>
              <a:t>No shared state</a:t>
            </a:r>
            <a:endParaRPr lang="pl-PL" b="1" dirty="0">
              <a:solidFill>
                <a:schemeClr val="accent4"/>
              </a:solidFill>
            </a:endParaRPr>
          </a:p>
        </p:txBody>
      </p:sp>
      <p:sp>
        <p:nvSpPr>
          <p:cNvPr id="5" name="Text Placeholder 4"/>
          <p:cNvSpPr>
            <a:spLocks noGrp="1"/>
          </p:cNvSpPr>
          <p:nvPr>
            <p:ph type="body" sz="quarter" idx="12"/>
          </p:nvPr>
        </p:nvSpPr>
        <p:spPr/>
        <p:txBody>
          <a:bodyPr/>
          <a:lstStyle/>
          <a:p>
            <a:r>
              <a:rPr lang="pl-PL" sz="4600" dirty="0" smtClean="0">
                <a:latin typeface="+mn-lt"/>
              </a:rPr>
              <a:t>Given the same input always gives </a:t>
            </a:r>
            <a:r>
              <a:rPr lang="pl-PL" sz="4600" u="sng" dirty="0" smtClean="0">
                <a:latin typeface="+mn-lt"/>
              </a:rPr>
              <a:t>the same </a:t>
            </a:r>
            <a:r>
              <a:rPr lang="pl-PL" sz="4600" dirty="0" smtClean="0">
                <a:latin typeface="+mn-lt"/>
              </a:rPr>
              <a:t>output; makes composition easy as pie</a:t>
            </a:r>
            <a:endParaRPr lang="pl-PL" sz="4600" dirty="0">
              <a:latin typeface="+mn-lt"/>
            </a:endParaRPr>
          </a:p>
        </p:txBody>
      </p:sp>
      <p:sp>
        <p:nvSpPr>
          <p:cNvPr id="6" name="Text Placeholder 5"/>
          <p:cNvSpPr>
            <a:spLocks noGrp="1"/>
          </p:cNvSpPr>
          <p:nvPr>
            <p:ph type="body" sz="quarter" idx="13"/>
          </p:nvPr>
        </p:nvSpPr>
        <p:spPr/>
        <p:txBody>
          <a:bodyPr/>
          <a:lstStyle/>
          <a:p>
            <a:pPr lvl="0"/>
            <a:r>
              <a:rPr lang="pl-PL" sz="4600" dirty="0" smtClean="0">
                <a:latin typeface="+mn-lt"/>
              </a:rPr>
              <a:t>Do not pass the properties of the object between scopes</a:t>
            </a:r>
            <a:endParaRPr lang="pl-PL" sz="4600" dirty="0">
              <a:latin typeface="+mn-lt"/>
            </a:endParaRPr>
          </a:p>
        </p:txBody>
      </p:sp>
      <p:sp>
        <p:nvSpPr>
          <p:cNvPr id="7" name="Text Placeholder 6"/>
          <p:cNvSpPr>
            <a:spLocks noGrp="1"/>
          </p:cNvSpPr>
          <p:nvPr>
            <p:ph type="body" sz="quarter" idx="14"/>
          </p:nvPr>
        </p:nvSpPr>
        <p:spPr/>
        <p:txBody>
          <a:bodyPr/>
          <a:lstStyle/>
          <a:p>
            <a:r>
              <a:rPr lang="pl-PL" sz="13000" dirty="0" smtClean="0">
                <a:latin typeface="Sketch Gothic" panose="02000506040000020004" pitchFamily="50" charset="0"/>
              </a:rPr>
              <a:t>Functional programming</a:t>
            </a:r>
            <a:endParaRPr lang="pl-PL" sz="13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smtClean="0">
                <a:solidFill>
                  <a:schemeClr val="accent4"/>
                </a:solidFill>
              </a:rPr>
              <a:t>No state mutations</a:t>
            </a:r>
            <a:endParaRPr lang="pl-PL" b="1" dirty="0">
              <a:solidFill>
                <a:schemeClr val="accent4"/>
              </a:solidFill>
            </a:endParaRPr>
          </a:p>
        </p:txBody>
      </p:sp>
      <p:sp>
        <p:nvSpPr>
          <p:cNvPr id="12" name="Text Placeholder 11"/>
          <p:cNvSpPr>
            <a:spLocks noGrp="1"/>
          </p:cNvSpPr>
          <p:nvPr>
            <p:ph type="body" sz="quarter" idx="16"/>
          </p:nvPr>
        </p:nvSpPr>
        <p:spPr/>
        <p:txBody>
          <a:bodyPr/>
          <a:lstStyle/>
          <a:p>
            <a:r>
              <a:rPr lang="pl-PL" b="1" dirty="0" smtClean="0">
                <a:solidFill>
                  <a:schemeClr val="accent4"/>
                </a:solidFill>
              </a:rPr>
              <a:t>No side effects</a:t>
            </a:r>
            <a:endParaRPr lang="pl-PL" b="1" dirty="0">
              <a:solidFill>
                <a:schemeClr val="accent4"/>
              </a:solidFill>
            </a:endParaRPr>
          </a:p>
        </p:txBody>
      </p:sp>
      <p:sp>
        <p:nvSpPr>
          <p:cNvPr id="15" name="Text Placeholder 14"/>
          <p:cNvSpPr>
            <a:spLocks noGrp="1"/>
          </p:cNvSpPr>
          <p:nvPr>
            <p:ph type="body" sz="quarter" idx="17"/>
          </p:nvPr>
        </p:nvSpPr>
        <p:spPr/>
        <p:txBody>
          <a:bodyPr/>
          <a:lstStyle/>
          <a:p>
            <a:r>
              <a:rPr lang="pl-PL" sz="4600" dirty="0" smtClean="0"/>
              <a:t>Allows to track the transfomations and do </a:t>
            </a:r>
            <a:r>
              <a:rPr lang="pl-PL" sz="4600" i="1" dirty="0" smtClean="0"/>
              <a:t>time-traveling</a:t>
            </a:r>
            <a:endParaRPr lang="pl-PL" sz="4600" dirty="0"/>
          </a:p>
        </p:txBody>
      </p:sp>
      <p:sp>
        <p:nvSpPr>
          <p:cNvPr id="16" name="Text Placeholder 15"/>
          <p:cNvSpPr>
            <a:spLocks noGrp="1"/>
          </p:cNvSpPr>
          <p:nvPr>
            <p:ph type="body" sz="quarter" idx="18"/>
          </p:nvPr>
        </p:nvSpPr>
        <p:spPr/>
        <p:txBody>
          <a:bodyPr/>
          <a:lstStyle/>
          <a:p>
            <a:r>
              <a:rPr lang="pl-PL" sz="4600" dirty="0" smtClean="0"/>
              <a:t>Just be deterministic</a:t>
            </a:r>
            <a:endParaRPr lang="pl-PL" sz="4600" dirty="0"/>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smtClean="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smtClean="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smtClean="0"/>
              <a:t>one thread == one stack == one thing at a time</a:t>
            </a:r>
          </a:p>
          <a:p>
            <a:r>
              <a:rPr lang="pl-PL" sz="6600" dirty="0" smtClean="0"/>
              <a:t>except not really.</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701</TotalTime>
  <Words>2654</Words>
  <Application>Microsoft Office PowerPoint</Application>
  <PresentationFormat>Custom</PresentationFormat>
  <Paragraphs>733</Paragraphs>
  <Slides>60</Slides>
  <Notes>44</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60</vt:i4>
      </vt:variant>
    </vt:vector>
  </HeadingPairs>
  <TitlesOfParts>
    <vt:vector size="78" baseType="lpstr">
      <vt:lpstr>Amatic</vt: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63</cp:revision>
  <dcterms:created xsi:type="dcterms:W3CDTF">2018-01-10T19:05:31Z</dcterms:created>
  <dcterms:modified xsi:type="dcterms:W3CDTF">2018-01-12T20:17:42Z</dcterms:modified>
</cp:coreProperties>
</file>